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328" r:id="rId3"/>
    <p:sldId id="315" r:id="rId4"/>
    <p:sldId id="258" r:id="rId5"/>
    <p:sldId id="316" r:id="rId6"/>
    <p:sldId id="285" r:id="rId7"/>
    <p:sldId id="317" r:id="rId8"/>
    <p:sldId id="329" r:id="rId9"/>
    <p:sldId id="332" r:id="rId10"/>
    <p:sldId id="318" r:id="rId11"/>
    <p:sldId id="298" r:id="rId12"/>
    <p:sldId id="320" r:id="rId13"/>
    <p:sldId id="266" r:id="rId14"/>
    <p:sldId id="260" r:id="rId15"/>
    <p:sldId id="333" r:id="rId16"/>
    <p:sldId id="334" r:id="rId17"/>
    <p:sldId id="335" r:id="rId18"/>
    <p:sldId id="336" r:id="rId19"/>
    <p:sldId id="337" r:id="rId20"/>
    <p:sldId id="339" r:id="rId21"/>
    <p:sldId id="338" r:id="rId22"/>
    <p:sldId id="340" r:id="rId23"/>
    <p:sldId id="325" r:id="rId24"/>
    <p:sldId id="331" r:id="rId25"/>
    <p:sldId id="330" r:id="rId26"/>
    <p:sldId id="326" r:id="rId27"/>
    <p:sldId id="327" r:id="rId28"/>
    <p:sldId id="313" r:id="rId29"/>
    <p:sldId id="323" r:id="rId30"/>
    <p:sldId id="324" r:id="rId31"/>
    <p:sldId id="281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81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15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3" Type="http://schemas.openxmlformats.org/officeDocument/2006/relationships/image" Target="../media/image210.png"/><Relationship Id="rId7" Type="http://schemas.openxmlformats.org/officeDocument/2006/relationships/image" Target="../media/image5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2.png"/><Relationship Id="rId15" Type="http://schemas.openxmlformats.org/officeDocument/2006/relationships/image" Target="../media/image140.png"/><Relationship Id="rId10" Type="http://schemas.openxmlformats.org/officeDocument/2006/relationships/image" Target="../media/image80.png"/><Relationship Id="rId4" Type="http://schemas.openxmlformats.org/officeDocument/2006/relationships/image" Target="NULL"/><Relationship Id="rId9" Type="http://schemas.openxmlformats.org/officeDocument/2006/relationships/image" Target="../media/image70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0.png"/><Relationship Id="rId18" Type="http://schemas.openxmlformats.org/officeDocument/2006/relationships/image" Target="../media/image250.png"/><Relationship Id="rId26" Type="http://schemas.openxmlformats.org/officeDocument/2006/relationships/image" Target="../media/image230.png"/><Relationship Id="rId3" Type="http://schemas.openxmlformats.org/officeDocument/2006/relationships/image" Target="../media/image100.png"/><Relationship Id="rId21" Type="http://schemas.openxmlformats.org/officeDocument/2006/relationships/image" Target="../media/image280.png"/><Relationship Id="rId7" Type="http://schemas.openxmlformats.org/officeDocument/2006/relationships/image" Target="../media/image131.png"/><Relationship Id="rId12" Type="http://schemas.openxmlformats.org/officeDocument/2006/relationships/image" Target="../media/image180.png"/><Relationship Id="rId17" Type="http://schemas.openxmlformats.org/officeDocument/2006/relationships/image" Target="../media/image240.png"/><Relationship Id="rId25" Type="http://schemas.openxmlformats.org/officeDocument/2006/relationships/image" Target="../media/image220.png"/><Relationship Id="rId2" Type="http://schemas.openxmlformats.org/officeDocument/2006/relationships/image" Target="../media/image900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70.png"/><Relationship Id="rId24" Type="http://schemas.openxmlformats.org/officeDocument/2006/relationships/image" Target="../media/image211.png"/><Relationship Id="rId5" Type="http://schemas.openxmlformats.org/officeDocument/2006/relationships/image" Target="../media/image122.png"/><Relationship Id="rId23" Type="http://schemas.openxmlformats.org/officeDocument/2006/relationships/image" Target="../media/image200.png"/><Relationship Id="rId28" Type="http://schemas.openxmlformats.org/officeDocument/2006/relationships/image" Target="../media/image310.png"/><Relationship Id="rId10" Type="http://schemas.openxmlformats.org/officeDocument/2006/relationships/image" Target="../media/image160.png"/><Relationship Id="rId19" Type="http://schemas.openxmlformats.org/officeDocument/2006/relationships/image" Target="../media/image260.png"/><Relationship Id="rId4" Type="http://schemas.openxmlformats.org/officeDocument/2006/relationships/image" Target="../media/image1100.png"/><Relationship Id="rId9" Type="http://schemas.openxmlformats.org/officeDocument/2006/relationships/image" Target="../media/image151.png"/><Relationship Id="rId22" Type="http://schemas.openxmlformats.org/officeDocument/2006/relationships/image" Target="../media/image290.png"/><Relationship Id="rId27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824223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Recurrent Neural Network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lang="en-US" altLang="zh-CN" dirty="0"/>
              <a:t>2020.02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276D7BC-E8FA-C446-B4B9-A083FA4F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A6A4-9275-234E-8224-A9FD9DDA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7" y="36923"/>
            <a:ext cx="10515600" cy="1325563"/>
          </a:xfrm>
        </p:spPr>
        <p:txBody>
          <a:bodyPr/>
          <a:lstStyle/>
          <a:p>
            <a:r>
              <a:rPr lang="en-US" dirty="0"/>
              <a:t>Standard Recurrent Neural Networks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071CE1-8D18-E64D-8BB5-6CA8C5987546}"/>
              </a:ext>
            </a:extLst>
          </p:cNvPr>
          <p:cNvGrpSpPr/>
          <p:nvPr/>
        </p:nvGrpSpPr>
        <p:grpSpPr>
          <a:xfrm>
            <a:off x="0" y="1750609"/>
            <a:ext cx="6934194" cy="3054719"/>
            <a:chOff x="1201782" y="1655554"/>
            <a:chExt cx="9198194" cy="357729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6659A62-71C1-504E-BD1D-8040F0FDACC0}"/>
                </a:ext>
              </a:extLst>
            </p:cNvPr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ED0BC48-4E8D-B544-A470-C099E20FFE59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AAE9790-E3E9-2E4B-ABD1-0EDF4C15C0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DFBFCC6-75B9-0946-A5C0-ED95E558DB2B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06460D87-74DF-594E-83CD-EE6FCBEA7AB2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7380292E-A34A-1443-A92F-3FF4F407F55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345C7717-27C1-3044-AEC3-58C1938062D6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D37C05F-6999-9546-8331-AC0981FB752E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F120B90-1A13-7248-90C6-3A519845B1C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9E1208F-1830-FD43-AC70-356055A1BA44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E399D62A-6DDF-DA41-A676-69A30670E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21374C3E-768A-A24D-B63C-294D2262D3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24C2A91-5EA7-D440-ACC1-6AF0F15001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A4C35E-D991-F247-A0DD-16858D580AFA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BCCBF4F-C76A-D84E-BF99-F046044D669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89702E19-C63E-314E-84EB-E30984E1562A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2D3ECD36-124E-6B43-BB02-3B051E71E77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16BDC60-24B0-F749-85F5-6F5FD5E6AEA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87BB987F-3D41-9047-ADCA-48EF088F121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E6D5F2B-E2C1-6349-A628-04D3721AF853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D4314B8-6B1C-C24B-9E93-EDA108E3D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4CA184EB-ECEA-C745-9A31-6E9A80A796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52A55B85-DA04-E849-8A37-7E0770D43A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7CF4DE6-CB8A-184D-AF6A-9AA98EFF1052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6FD1238D-A3CC-6E48-B4D7-28B405D3A7FD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2104681-65D8-6042-8BC4-0843DE524C4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826A6FF0-B71F-B843-A4B6-DDCCB2A3D4F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692EA0CC-3057-934E-93DA-3327A360129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8BF3A24C-CD81-D143-A35C-FC96B39506C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E40E7B5-BFEA-1447-A4BE-D57924121D11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FACBE1A-DB16-7248-B611-5F4197949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F0B1450A-CFF5-8845-8629-66882286C0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9A11DD4D-21C5-AF41-88EC-924C38719F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1984ECE-BB5B-E049-8DEB-D19B035D5B2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C496D42C-4F1C-ED49-B165-FEE74C5B7F1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355204A0-BE07-0649-B699-7838ACBA00F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2E91811-A61F-1F4E-954C-F467CA71DA4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33052A8-42F0-4241-BDEA-8B154163EE8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E0022369-46BF-DD4B-88ED-0549F814350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D7659C1F-77C6-FE4F-A726-5F36E1C1DED1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9E6E2DAF-1504-964C-AF8F-B2CFC643AB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AA54B63B-4238-E946-AFEF-5A6153B337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25E058DB-7919-E14F-9CAA-F3C3F759D2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EAFA2E-D735-9444-BC56-35ECC5525D52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6769FF7-2C1E-B748-ADE9-86DE4FB37199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D2939B2-6DBB-224D-9BA4-2D00FBD27488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AF7A13D-9FFB-5B43-87CF-E3BE37C6D1EB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7575B02-D6EC-4C44-B21A-A6FB6708A855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05F8AC7-FE28-8C4E-9AB7-1284012300B7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C3D572-7052-214B-8679-4535E247C0BC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DFA21-5E12-3147-98F9-45EF9DF2F303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32F554-A166-4F4E-9C16-BAB2FDA6271E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4CDBC-6EB7-EA46-A0D7-2FD531BAEE37}"/>
                  </a:ext>
                </a:extLst>
              </p:cNvPr>
              <p:cNvSpPr txBox="1"/>
              <p:nvPr/>
            </p:nvSpPr>
            <p:spPr>
              <a:xfrm>
                <a:off x="7789478" y="2277375"/>
                <a:ext cx="4399645" cy="1971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400" dirty="0"/>
                  <a:t>Hidden state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&lt;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−1&gt;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CN" sz="2400" dirty="0"/>
                  <a:t>  Output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&lt;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&gt; 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𝑔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&lt;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&gt;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)</m:t>
                    </m:r>
                  </m:oMath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4CDBC-6EB7-EA46-A0D7-2FD531B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478" y="2277375"/>
                <a:ext cx="4399645" cy="1971115"/>
              </a:xfrm>
              <a:prstGeom prst="rect">
                <a:avLst/>
              </a:prstGeom>
              <a:blipFill>
                <a:blip r:embed="rId15"/>
                <a:stretch>
                  <a:fillRect t="-1911" b="-6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98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39588" y="101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Backward propagation through time.</a:t>
            </a:r>
            <a:endParaRPr lang="zh-CN" altLang="zh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897E2B-AB3C-D645-8786-A8BA2D460491}"/>
              </a:ext>
            </a:extLst>
          </p:cNvPr>
          <p:cNvGrpSpPr/>
          <p:nvPr/>
        </p:nvGrpSpPr>
        <p:grpSpPr>
          <a:xfrm>
            <a:off x="1891585" y="2042159"/>
            <a:ext cx="7968695" cy="2269077"/>
            <a:chOff x="1358185" y="1508442"/>
            <a:chExt cx="9030078" cy="28832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2A934F-1CBC-4744-900C-8A004538C02C}"/>
                </a:ext>
              </a:extLst>
            </p:cNvPr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B94DE8B-3808-0045-9A3A-10FF245A80F0}"/>
                  </a:ext>
                </a:extLst>
              </p:cNvPr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5038D8D8-7F00-6247-ACD6-F0AE706CB985}"/>
                    </a:ext>
                  </a:extLst>
                </p:cNvPr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ED7F3DE-B43C-FE44-8E22-977F869427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C47A363-861A-6C49-AA85-87C86A19F89E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B3EBDCE2-9587-4946-94F6-7277B1BCE234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644B6269-04C8-4F4D-923C-7A377F0A9C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5B7A4B5-FE0E-1E44-8D35-3A73EF6603F0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6DC40A-7655-5A41-99DF-CCC5D35756DA}"/>
                  </a:ext>
                </a:extLst>
              </p:cNvPr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650E2E-FC6C-E647-81C1-8B953E32FA4C}"/>
                  </a:ext>
                </a:extLst>
              </p:cNvPr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A73614-419F-FB41-A9CE-3C7B43A8BAC7}"/>
                  </a:ext>
                </a:extLst>
              </p:cNvPr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98C2FD9-B8C4-4F4B-BE27-0D0B0D1CBD0C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8BBFFF-7DC3-2346-B687-1A2B244B4B15}"/>
                  </a:ext>
                </a:extLst>
              </p:cNvPr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FBC1DC-4822-2444-88CF-E3448E576FE6}"/>
                  </a:ext>
                </a:extLst>
              </p:cNvPr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8F6679-99AD-3343-BFFC-7EDF2AA86221}"/>
                      </a:ext>
                    </a:extLst>
                  </p:cNvPr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C332B46-E7D3-0142-BACC-6EA52852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9CB42B-CA6B-734D-92EE-9CDE6A303164}"/>
                      </a:ext>
                    </a:extLst>
                  </p:cNvPr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F5B846E-5F93-1845-8568-E038BBC83566}"/>
                  </a:ext>
                </a:extLst>
              </p:cNvPr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3E690BA-0B74-634E-8217-067947EA5142}"/>
                  </a:ext>
                </a:extLst>
              </p:cNvPr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DD7DB3-CDCF-864D-BDC7-33ED6EF578F3}"/>
                      </a:ext>
                    </a:extLst>
                  </p:cNvPr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C34057-567A-9F44-8610-0F47C8245D8C}"/>
                      </a:ext>
                    </a:extLst>
                  </p:cNvPr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ED617C-1589-DF43-B1B1-F4B8B78CED68}"/>
                  </a:ext>
                </a:extLst>
              </p:cNvPr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38BEFFD-A3D5-E944-BF4D-FEF05EBED1ED}"/>
                  </a:ext>
                </a:extLst>
              </p:cNvPr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B9F3A9-A1DE-ED41-A24E-C34FF0EE8CE9}"/>
                  </a:ext>
                </a:extLst>
              </p:cNvPr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D138F3-241A-5A45-9609-DED0AE6B316E}"/>
                  </a:ext>
                </a:extLst>
              </p:cNvPr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12A5E61-311B-A243-B8E6-FF3D96802113}"/>
                  </a:ext>
                </a:extLst>
              </p:cNvPr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738698E-B1DB-264B-900D-8C6CA037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717E37-F93C-134D-8B96-6CEF749206B9}"/>
                  </a:ext>
                </a:extLst>
              </p:cNvPr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2DDE29E-F893-034D-B8E5-99D431D4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13129E7-DEAD-B744-B698-70310D6B3BBF}"/>
                  </a:ext>
                </a:extLst>
              </p:cNvPr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ADBDAAE-D665-024D-9703-9D86147E22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8D2131-3FD1-AB4A-BEB4-54D4D53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23738A9-9BCF-004B-96E0-97773F8BCDFD}"/>
                      </a:ext>
                    </a:extLst>
                  </p:cNvPr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2372E9-B4D9-B846-B59E-614E4C81F88A}"/>
                    </a:ext>
                  </a:extLst>
                </p:cNvPr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12970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BFC0-A2D1-FB4B-B29C-2E605B9C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2419"/>
            <a:ext cx="10515600" cy="1325563"/>
          </a:xfrm>
        </p:spPr>
        <p:txBody>
          <a:bodyPr/>
          <a:lstStyle/>
          <a:p>
            <a:r>
              <a:rPr lang="en-US" dirty="0"/>
              <a:t>Gradient vanishing and exploding.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4ACA0-590C-6F47-A925-3105A6330833}"/>
                  </a:ext>
                </a:extLst>
              </p:cNvPr>
              <p:cNvSpPr txBox="1"/>
              <p:nvPr/>
            </p:nvSpPr>
            <p:spPr>
              <a:xfrm>
                <a:off x="-220717" y="2693783"/>
                <a:ext cx="6842234" cy="942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……+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m:rPr>
                          <m:lit/>
                        </m:rP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CN" dirty="0"/>
                  <a:t>                    </a:t>
                </a:r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4ACA0-590C-6F47-A925-3105A633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0717" y="2693783"/>
                <a:ext cx="6842234" cy="9428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93A54-E8CE-E848-9198-3CB6501A3543}"/>
                  </a:ext>
                </a:extLst>
              </p:cNvPr>
              <p:cNvSpPr txBox="1"/>
              <p:nvPr/>
            </p:nvSpPr>
            <p:spPr>
              <a:xfrm>
                <a:off x="-567559" y="3802603"/>
                <a:ext cx="9695793" cy="686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 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93A54-E8CE-E848-9198-3CB6501A3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559" y="3802603"/>
                <a:ext cx="9695793" cy="686853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D9B88-A642-1B4A-A981-F0965A21CB82}"/>
                  </a:ext>
                </a:extLst>
              </p:cNvPr>
              <p:cNvSpPr txBox="1"/>
              <p:nvPr/>
            </p:nvSpPr>
            <p:spPr>
              <a:xfrm>
                <a:off x="0" y="5055162"/>
                <a:ext cx="5312979" cy="971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−1&gt;</m:t>
                          </m:r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m:rPr>
                          <m:lit/>
                        </m:rP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D9B88-A642-1B4A-A981-F0965A21C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162"/>
                <a:ext cx="5312979" cy="971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7225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676615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F0E59-BE18-7F46-B5D6-E0FC33FD342A}"/>
              </a:ext>
            </a:extLst>
          </p:cNvPr>
          <p:cNvSpPr txBox="1"/>
          <p:nvPr/>
        </p:nvSpPr>
        <p:spPr>
          <a:xfrm>
            <a:off x="6041986" y="1856899"/>
            <a:ext cx="56997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does gradient vanishing influence the sequence problems 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LSTM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1DD4-895A-B549-9724-4B8AF544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(1)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D7C19AD-B6B4-DC4A-A6EC-45549C380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20" y="1671145"/>
            <a:ext cx="5526980" cy="373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1519-D143-3A47-BAF4-A8E9D0A1A443}"/>
              </a:ext>
            </a:extLst>
          </p:cNvPr>
          <p:cNvSpPr txBox="1"/>
          <p:nvPr/>
        </p:nvSpPr>
        <p:spPr>
          <a:xfrm>
            <a:off x="283779" y="1671145"/>
            <a:ext cx="510014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solve gradient vanishing 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E2D3-A9A5-9E40-9528-5B75DECAB14E}"/>
              </a:ext>
            </a:extLst>
          </p:cNvPr>
          <p:cNvSpPr txBox="1"/>
          <p:nvPr/>
        </p:nvSpPr>
        <p:spPr>
          <a:xfrm>
            <a:off x="283778" y="3184634"/>
            <a:ext cx="42093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memory cell state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8FCDB-0E04-6440-98DF-C930D95A0C38}"/>
              </a:ext>
            </a:extLst>
          </p:cNvPr>
          <p:cNvSpPr txBox="1"/>
          <p:nvPr/>
        </p:nvSpPr>
        <p:spPr>
          <a:xfrm>
            <a:off x="283779" y="4808483"/>
            <a:ext cx="38783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new information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F1CAE-C62D-FA46-BCDF-33BB1410AD3C}"/>
                  </a:ext>
                </a:extLst>
              </p:cNvPr>
              <p:cNvSpPr txBox="1"/>
              <p:nvPr/>
            </p:nvSpPr>
            <p:spPr>
              <a:xfrm>
                <a:off x="283779" y="2411797"/>
                <a:ext cx="3011214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−1)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F1CAE-C62D-FA46-BCDF-33BB1410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79" y="2411797"/>
                <a:ext cx="3011214" cy="461663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7424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DA6CE5-4757-2C41-AFD2-79044F52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A77DD-C3FD-4D4B-BA74-6FB72404CA1A}"/>
              </a:ext>
            </a:extLst>
          </p:cNvPr>
          <p:cNvSpPr txBox="1"/>
          <p:nvPr/>
        </p:nvSpPr>
        <p:spPr>
          <a:xfrm>
            <a:off x="2774727" y="986573"/>
            <a:ext cx="619584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get new information involved ?</a:t>
            </a:r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0B987D3-DDE9-4645-AD50-DD263711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36" y="1882794"/>
            <a:ext cx="1363717" cy="1125433"/>
          </a:xfrm>
          <a:prstGeom prst="rect">
            <a:avLst/>
          </a:prstGeom>
        </p:spPr>
      </p:pic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10EAF7A-D09C-A349-A1D9-46E59C78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99" y="1537770"/>
            <a:ext cx="2061341" cy="1548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55164-9201-4547-AA9F-18540F2217F0}"/>
              </a:ext>
            </a:extLst>
          </p:cNvPr>
          <p:cNvSpPr txBox="1"/>
          <p:nvPr/>
        </p:nvSpPr>
        <p:spPr>
          <a:xfrm>
            <a:off x="4871540" y="2312136"/>
            <a:ext cx="3783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F4B3-6043-4C4B-BEE5-273A97EF9EE8}"/>
              </a:ext>
            </a:extLst>
          </p:cNvPr>
          <p:cNvSpPr txBox="1"/>
          <p:nvPr/>
        </p:nvSpPr>
        <p:spPr>
          <a:xfrm>
            <a:off x="8040409" y="2312136"/>
            <a:ext cx="9301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5A32C-481C-3840-A60D-4D20A281CBB3}"/>
                  </a:ext>
                </a:extLst>
              </p:cNvPr>
              <p:cNvSpPr txBox="1"/>
              <p:nvPr/>
            </p:nvSpPr>
            <p:spPr>
              <a:xfrm>
                <a:off x="425669" y="3200400"/>
                <a:ext cx="3389586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∗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𝑐</m:t>
                          </m:r>
                        </m:e>
                      </m:acc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5A32C-481C-3840-A60D-4D20A281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69" y="3200400"/>
                <a:ext cx="3389586" cy="400108"/>
              </a:xfrm>
              <a:prstGeom prst="rect">
                <a:avLst/>
              </a:prstGeom>
              <a:blipFill>
                <a:blip r:embed="rId4"/>
                <a:stretch>
                  <a:fillRect t="-6250" b="-156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BFD7C-4603-A84C-8751-D16F414FB65A}"/>
                  </a:ext>
                </a:extLst>
              </p:cNvPr>
              <p:cNvSpPr txBox="1"/>
              <p:nvPr/>
            </p:nvSpPr>
            <p:spPr>
              <a:xfrm>
                <a:off x="7248193" y="3059670"/>
                <a:ext cx="3389586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+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𝑐</m:t>
                          </m:r>
                        </m:e>
                      </m:acc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BFD7C-4603-A84C-8751-D16F414F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93" y="3059670"/>
                <a:ext cx="3389586" cy="400108"/>
              </a:xfrm>
              <a:prstGeom prst="rect">
                <a:avLst/>
              </a:prstGeom>
              <a:blipFill>
                <a:blip r:embed="rId5"/>
                <a:stretch>
                  <a:fillRect t="-3125" b="-18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352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BAC6F4-70A3-674A-B4CB-5E1E9F79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091D-F2E1-B94B-820A-672EB5A7AD61}"/>
              </a:ext>
            </a:extLst>
          </p:cNvPr>
          <p:cNvSpPr txBox="1"/>
          <p:nvPr/>
        </p:nvSpPr>
        <p:spPr>
          <a:xfrm>
            <a:off x="268014" y="1123101"/>
            <a:ext cx="79300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As a human, we don’t alwarys remember all new information.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E047EA1-8E5E-D348-9B10-1FCE2B7E1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1" y="1917272"/>
            <a:ext cx="4004879" cy="35073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68FAF5-70E3-2441-959C-A328D475F3F6}"/>
                  </a:ext>
                </a:extLst>
              </p:cNvPr>
              <p:cNvSpPr/>
              <p:nvPr/>
            </p:nvSpPr>
            <p:spPr>
              <a:xfrm>
                <a:off x="6264166" y="1917272"/>
                <a:ext cx="5575738" cy="958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68FAF5-70E3-2441-959C-A328D475F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66" y="1917272"/>
                <a:ext cx="5575738" cy="958980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2155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92CF65-77BE-A54A-B09C-C7EA0278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(4)</a:t>
            </a:r>
          </a:p>
        </p:txBody>
      </p:sp>
      <p:pic>
        <p:nvPicPr>
          <p:cNvPr id="6" name="Picture 5" descr="A picture containing person, grass, sitting, holding&#10;&#10;Description automatically generated">
            <a:extLst>
              <a:ext uri="{FF2B5EF4-FFF2-40B4-BE49-F238E27FC236}">
                <a16:creationId xmlns:a16="http://schemas.microsoft.com/office/drawing/2014/main" id="{C55C4F66-5442-8642-BAA7-626EC46C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4" y="1894794"/>
            <a:ext cx="2075356" cy="155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D0D4B-B734-A64C-9EC4-B68D429D2A37}"/>
              </a:ext>
            </a:extLst>
          </p:cNvPr>
          <p:cNvSpPr txBox="1"/>
          <p:nvPr/>
        </p:nvSpPr>
        <p:spPr>
          <a:xfrm>
            <a:off x="441435" y="1012211"/>
            <a:ext cx="688953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As a human, our memory is limited.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 can’t remember all information.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33419-5E63-874D-A967-A9D936F05D58}"/>
                  </a:ext>
                </a:extLst>
              </p:cNvPr>
              <p:cNvSpPr/>
              <p:nvPr/>
            </p:nvSpPr>
            <p:spPr>
              <a:xfrm>
                <a:off x="5759669" y="1858284"/>
                <a:ext cx="6096000" cy="9589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33419-5E63-874D-A967-A9D936F05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69" y="1858284"/>
                <a:ext cx="6096000" cy="958980"/>
              </a:xfrm>
              <a:prstGeom prst="rect">
                <a:avLst/>
              </a:prstGeom>
              <a:blipFill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9E5566-40B1-A447-9700-83E563C89D7D}"/>
              </a:ext>
            </a:extLst>
          </p:cNvPr>
          <p:cNvSpPr txBox="1"/>
          <p:nvPr/>
        </p:nvSpPr>
        <p:spPr>
          <a:xfrm>
            <a:off x="567559" y="3802022"/>
            <a:ext cx="417786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Why forget is important ? 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BC9DA06-46A6-A74A-A32E-A6C74B3D3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" y="4316719"/>
            <a:ext cx="3184415" cy="22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620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BB3F4-B75F-5C4F-BEE8-A42516AB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(5)</a:t>
            </a: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04DEC46-82E0-284A-AB4C-D12CC6D2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3" y="1881789"/>
            <a:ext cx="3134930" cy="3244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6F1C6-D38A-0A41-81C6-77E6F8A0EAD6}"/>
              </a:ext>
            </a:extLst>
          </p:cNvPr>
          <p:cNvSpPr txBox="1"/>
          <p:nvPr/>
        </p:nvSpPr>
        <p:spPr>
          <a:xfrm>
            <a:off x="394138" y="1110234"/>
            <a:ext cx="596987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 don’t need to use all our memory.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514B22-795E-FF45-B033-241C261090D9}"/>
                  </a:ext>
                </a:extLst>
              </p:cNvPr>
              <p:cNvSpPr/>
              <p:nvPr/>
            </p:nvSpPr>
            <p:spPr>
              <a:xfrm>
                <a:off x="5339254" y="1881789"/>
                <a:ext cx="6852746" cy="981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𝑓𝑜𝑡𝑔𝑒𝑡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514B22-795E-FF45-B033-241C26109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254" y="1881789"/>
                <a:ext cx="6852746" cy="981551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85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21C433-D3A9-E34B-80A3-A9EB6D99F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5677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8BC778-D511-9F40-8B6C-4F6C45A2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902AEA-13AA-7D43-AE33-E759ECF765C0}"/>
                  </a:ext>
                </a:extLst>
              </p:cNvPr>
              <p:cNvSpPr/>
              <p:nvPr/>
            </p:nvSpPr>
            <p:spPr>
              <a:xfrm>
                <a:off x="5118537" y="1897554"/>
                <a:ext cx="6852746" cy="1002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𝑓𝑜𝑡𝑔𝑒𝑡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902AEA-13AA-7D43-AE33-E759ECF76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37" y="1897554"/>
                <a:ext cx="6852746" cy="1002967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CAC7AB-4EA0-1646-8E64-010099C9D33D}"/>
              </a:ext>
            </a:extLst>
          </p:cNvPr>
          <p:cNvSpPr txBox="1"/>
          <p:nvPr/>
        </p:nvSpPr>
        <p:spPr>
          <a:xfrm>
            <a:off x="909145" y="1229734"/>
            <a:ext cx="43565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about short memory ?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D62BA4A2-B2E5-BE4F-A890-3501BE925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5" y="2320545"/>
            <a:ext cx="3511550" cy="28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12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6DD632-C992-9E45-AC06-F13B3CD0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(7)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BDA4539-FD2A-8340-91BF-6C33E89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0" y="1891863"/>
            <a:ext cx="5526980" cy="373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A14F8-3046-234D-8442-585628797FC9}"/>
              </a:ext>
            </a:extLst>
          </p:cNvPr>
          <p:cNvSpPr txBox="1"/>
          <p:nvPr/>
        </p:nvSpPr>
        <p:spPr>
          <a:xfrm>
            <a:off x="315310" y="945931"/>
            <a:ext cx="50607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</a:t>
            </a: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ow to compute these gates ?</a:t>
            </a:r>
          </a:p>
        </p:txBody>
      </p:sp>
    </p:spTree>
    <p:extLst>
      <p:ext uri="{BB962C8B-B14F-4D97-AF65-F5344CB8AC3E}">
        <p14:creationId xmlns:p14="http://schemas.microsoft.com/office/powerpoint/2010/main" val="637985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BAF1B4-C093-E94D-99CA-91B05D9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(8)</a:t>
            </a:r>
          </a:p>
        </p:txBody>
      </p:sp>
      <p:pic>
        <p:nvPicPr>
          <p:cNvPr id="6" name="Picture 5" descr="A picture containing indoor, sitting, toy, yellow&#10;&#10;Description automatically generated">
            <a:extLst>
              <a:ext uri="{FF2B5EF4-FFF2-40B4-BE49-F238E27FC236}">
                <a16:creationId xmlns:a16="http://schemas.microsoft.com/office/drawing/2014/main" id="{0E5A96B9-B1B3-BE4E-AEE3-BC745D715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1" y="1258906"/>
            <a:ext cx="42037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466EF-6A19-9F45-BA25-2F57BF4FF432}"/>
              </a:ext>
            </a:extLst>
          </p:cNvPr>
          <p:cNvSpPr txBox="1"/>
          <p:nvPr/>
        </p:nvSpPr>
        <p:spPr>
          <a:xfrm>
            <a:off x="730905" y="856527"/>
            <a:ext cx="45089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Let’s putting it together !!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6C54942-2F0E-B044-87DD-718E3A94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5" y="3652217"/>
            <a:ext cx="4203700" cy="2837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A5CF8-6D1B-DB4A-B05F-267E45E9921E}"/>
                  </a:ext>
                </a:extLst>
              </p:cNvPr>
              <p:cNvSpPr txBox="1"/>
              <p:nvPr/>
            </p:nvSpPr>
            <p:spPr>
              <a:xfrm>
                <a:off x="6096000" y="1702676"/>
                <a:ext cx="5602014" cy="1313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𝑓𝑜𝑡𝑔𝑒𝑡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𝑠𝑖𝑔𝑚𝑜𝑖𝑑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𝑡</m:t>
                                  </m:r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𝑖𝑛𝑝𝑢𝑡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𝑠𝑖𝑔𝑚𝑜𝑖𝑑</m:t>
                    </m:r>
                    <m:d>
                      <m:d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𝑡</m:t>
                                </m:r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𝑜𝑢𝑡𝑝𝑢𝑡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𝑠𝑖𝑔𝑚𝑜𝑖𝑑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𝑡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 )</m:t>
                    </m:r>
                  </m:oMath>
                </a14:m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A5CF8-6D1B-DB4A-B05F-267E45E99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2676"/>
                <a:ext cx="5602014" cy="1313884"/>
              </a:xfrm>
              <a:prstGeom prst="rect">
                <a:avLst/>
              </a:prstGeom>
              <a:blipFill>
                <a:blip r:embed="rId4"/>
                <a:stretch>
                  <a:fillRect l="-2721" r="-680"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897A3-4D16-7D47-B791-BCF0DBBEB67B}"/>
                  </a:ext>
                </a:extLst>
              </p:cNvPr>
              <p:cNvSpPr txBox="1"/>
              <p:nvPr/>
            </p:nvSpPr>
            <p:spPr>
              <a:xfrm>
                <a:off x="4934605" y="3429000"/>
                <a:ext cx="6952157" cy="15359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     </m:t>
                        </m:r>
                        <m:acc>
                          <m:accPr>
                            <m:chr m:val="̂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𝑓𝑜𝑟𝑔𝑒𝑡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⨂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−1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𝑖𝑛𝑝𝑢𝑡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⨂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𝑜𝑢𝑡𝑝𝑢𝑡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kumimoji="0" lang="en-US" sz="24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tanh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897A3-4D16-7D47-B791-BCF0DBBE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05" y="3429000"/>
                <a:ext cx="6952157" cy="1535931"/>
              </a:xfrm>
              <a:prstGeom prst="rect">
                <a:avLst/>
              </a:prstGeom>
              <a:blipFill>
                <a:blip r:embed="rId5"/>
                <a:stretch>
                  <a:fillRect l="-2007" b="-24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0481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AC5B78-15EF-1641-BD42-570CF02B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319641" cy="1325563"/>
          </a:xfrm>
        </p:spPr>
        <p:txBody>
          <a:bodyPr/>
          <a:lstStyle/>
          <a:p>
            <a:r>
              <a:rPr lang="en-US" dirty="0"/>
              <a:t>Gated Recurrent Unit (GRU) – a simplified LSTM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60362D5-8242-9949-A4AC-1DA3A327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" y="1538813"/>
            <a:ext cx="4744720" cy="339147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5A8876-10C1-5340-BA1C-C24C86361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1549"/>
            <a:ext cx="4241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04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1519-E886-614A-8CE5-F5B3D387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 of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3A1D1-3930-3247-AE89-EC8FE56A5E78}"/>
              </a:ext>
            </a:extLst>
          </p:cNvPr>
          <p:cNvSpPr txBox="1"/>
          <p:nvPr/>
        </p:nvSpPr>
        <p:spPr>
          <a:xfrm>
            <a:off x="898104" y="2573556"/>
            <a:ext cx="17788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Teacher Forcing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9B871-2C6B-BF49-AF65-EC685A0A6A4E}"/>
              </a:ext>
            </a:extLst>
          </p:cNvPr>
          <p:cNvSpPr/>
          <p:nvPr/>
        </p:nvSpPr>
        <p:spPr>
          <a:xfrm>
            <a:off x="838200" y="1809672"/>
            <a:ext cx="135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Training: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149-FDAA-D641-9C2E-49651D9C37A3}"/>
              </a:ext>
            </a:extLst>
          </p:cNvPr>
          <p:cNvSpPr/>
          <p:nvPr/>
        </p:nvSpPr>
        <p:spPr>
          <a:xfrm>
            <a:off x="6697717" y="1809672"/>
            <a:ext cx="152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27547487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045-0B9E-9E4A-A01D-534D508E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2" y="-234831"/>
            <a:ext cx="10515600" cy="1325563"/>
          </a:xfrm>
        </p:spPr>
        <p:txBody>
          <a:bodyPr/>
          <a:lstStyle/>
          <a:p>
            <a:r>
              <a:rPr lang="en-US" dirty="0"/>
              <a:t>Several different RNN structures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E1F1D-B55B-1547-9AA9-75D77315C6F3}"/>
              </a:ext>
            </a:extLst>
          </p:cNvPr>
          <p:cNvGrpSpPr/>
          <p:nvPr/>
        </p:nvGrpSpPr>
        <p:grpSpPr>
          <a:xfrm>
            <a:off x="501703" y="1132705"/>
            <a:ext cx="2322419" cy="2502003"/>
            <a:chOff x="282488" y="1293952"/>
            <a:chExt cx="2322419" cy="25020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CCDEF8-E62A-A746-8C92-3BFF34080C24}"/>
                </a:ext>
              </a:extLst>
            </p:cNvPr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D7ECD2-3646-2240-A456-C13F53B930BA}"/>
                  </a:ext>
                </a:extLst>
              </p:cNvPr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57AC0EBE-9AC0-F344-A202-E555F07E92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DF13E96-F50E-E546-916F-DF11519696E8}"/>
                    </a:ext>
                  </a:extLst>
                </p:cNvPr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026225B-4B44-D84B-9330-82D87C33485E}"/>
                    </a:ext>
                  </a:extLst>
                </p:cNvPr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DE945B6-BEEB-B64D-9044-0FC33F81A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FA4A827-81A5-A247-BBF2-6079C9005D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61EEAEA-3940-DF44-AF54-9E22DC190404}"/>
                  </a:ext>
                </a:extLst>
              </p:cNvPr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0CCF99-67AB-6C4C-B183-3F788C85A339}"/>
                  </a:ext>
                </a:extLst>
              </p:cNvPr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F162F4-AF4E-A743-AF58-BA679B5B9E0F}"/>
                </a:ext>
              </a:extLst>
            </p:cNvPr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17220-BA10-0A4B-AD3B-E8B7FE596931}"/>
              </a:ext>
            </a:extLst>
          </p:cNvPr>
          <p:cNvGrpSpPr/>
          <p:nvPr/>
        </p:nvGrpSpPr>
        <p:grpSpPr>
          <a:xfrm>
            <a:off x="3403643" y="1244157"/>
            <a:ext cx="4256332" cy="2440408"/>
            <a:chOff x="3306717" y="1369667"/>
            <a:chExt cx="4256332" cy="24404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1837BB-8E33-6F43-9D2A-713362FAC5FE}"/>
                </a:ext>
              </a:extLst>
            </p:cNvPr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2119D8-ABFC-3C40-AA41-9DA810E6718C}"/>
                </a:ext>
              </a:extLst>
            </p:cNvPr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03284A9-8EBF-D24E-87C1-031F4C2C0BE5}"/>
                  </a:ext>
                </a:extLst>
              </p:cNvPr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035E01B-C727-4B4B-BD82-891D6E871CD7}"/>
                    </a:ext>
                  </a:extLst>
                </p:cNvPr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0C8A757-793B-F64B-AF0A-E56EAAA984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05A1C47-52FD-B745-B878-8259274C67BB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BA7CCAD1-2C16-F247-ADB2-C890CF438AFB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C83C8E3E-0A2B-9642-899F-9DA9D9118F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7992CA0-ACF8-854C-B477-07EF63C98D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697FA39-AA2F-6140-8FE1-AE7E7D52C5DA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5B0127EF-7C09-794D-9E73-6957D5EF612F}"/>
                    </a:ext>
                  </a:extLst>
                </p:cNvPr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AAE00A-35D6-FA4F-A337-9E43CAB77865}"/>
                  </a:ext>
                </a:extLst>
              </p:cNvPr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A3B5D62-AF3F-F24F-8514-63EE9B78E9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87D47E-0DCC-6D40-89D5-67E4A44AF402}"/>
                  </a:ext>
                </a:extLst>
              </p:cNvPr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F2755F2-6F4E-BE49-8A75-2BABE19BA094}"/>
                  </a:ext>
                </a:extLst>
              </p:cNvPr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300D47-B7FA-4340-9BFD-8E8F1E8A580B}"/>
                  </a:ext>
                </a:extLst>
              </p:cNvPr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A179355-B200-F643-B7DB-15C6EB5D1221}"/>
                      </a:ext>
                    </a:extLst>
                  </p:cNvPr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A37D4F-A87D-DA4D-9A3B-7DF924D48BC6}"/>
                  </a:ext>
                </a:extLst>
              </p:cNvPr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6BAAC6-1F5B-6F4A-9E4F-39EA7944A40E}"/>
                  </a:ext>
                </a:extLst>
              </p:cNvPr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A01475B-829E-D64C-8EEE-D13A48F753E7}"/>
                  </a:ext>
                </a:extLst>
              </p:cNvPr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6904D65-C4B5-3C44-AA15-CB3B4E2BC715}"/>
                  </a:ext>
                </a:extLst>
              </p:cNvPr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86D85FB-263A-784D-A413-7384AEE59812}"/>
                  </a:ext>
                </a:extLst>
              </p:cNvPr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B7EECD0-6E53-1A43-BC29-22A08A973F88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FEA8DE-1A16-1B4F-A1DC-4CAE3CB86F96}"/>
              </a:ext>
            </a:extLst>
          </p:cNvPr>
          <p:cNvGrpSpPr/>
          <p:nvPr/>
        </p:nvGrpSpPr>
        <p:grpSpPr>
          <a:xfrm>
            <a:off x="7755059" y="1230089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AA8F1F1-E7FB-F848-A008-46A517FF6C5A}"/>
                    </a:ext>
                  </a:extLst>
                </p:cNvPr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35245C2-53DD-F344-B03C-8E7F56CA9839}"/>
                    </a:ext>
                  </a:extLst>
                </p:cNvPr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DCACB61-CE5E-A144-BC81-26F27879387E}"/>
                </a:ext>
              </a:extLst>
            </p:cNvPr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83B4BF-0B67-BF4D-AC95-21F4B205EB5C}"/>
                </a:ext>
              </a:extLst>
            </p:cNvPr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E57BEB2-F195-E84D-9D02-40672565E3C9}"/>
                </a:ext>
              </a:extLst>
            </p:cNvPr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ADA21A-CAFD-EC42-8803-67EB60E8EB55}"/>
                </a:ext>
              </a:extLst>
            </p:cNvPr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E1C7D6B-2967-A342-8FD2-00EA9BAB7828}"/>
                  </a:ext>
                </a:extLst>
              </p:cNvPr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ECF2DB0-1F2E-8842-AA68-A26675D8D591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9FB2485B-B7E3-4D47-AFFF-4DA26219AA90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TextBox 57">
                          <a:extLst>
                            <a:ext uri="{FF2B5EF4-FFF2-40B4-BE49-F238E27FC236}">
                              <a16:creationId xmlns:a16="http://schemas.microsoft.com/office/drawing/2014/main" id="{CC6E73CE-4FC7-A746-BC6D-652213A095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0A1E93E4-C516-1145-8855-D55300B05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00439E3C-C6D4-5448-9BF4-8C44D77CB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35C85F91-AAF2-8840-B7C9-28F010ED908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FFAC405A-3232-D643-910F-72B5377120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11DC780-77C7-414B-A385-1996C7E0461D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519C130-8F4E-304D-BDF0-80991EA3C09C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8169121-3038-ED45-94CF-9C0F4354A35A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2CB7BD56-3077-A14B-B261-5021C6A0D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94D2173-82CE-224E-8F8D-8207FFE90ED9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D42712F9-9140-7944-8EDC-7DD7EA7C24DC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8819170-22C7-5B4C-9EE6-F2872854DB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917993-7BA9-2B48-9836-7567968D69F8}"/>
                  </a:ext>
                </a:extLst>
              </p:cNvPr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15F232-AE22-4944-89F8-460ABABABF24}"/>
              </a:ext>
            </a:extLst>
          </p:cNvPr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EE97E13-08A6-0442-88D5-B401BF2589AB}"/>
                </a:ext>
              </a:extLst>
            </p:cNvPr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02E6015-5DBE-CB46-B315-FFAD2CD24248}"/>
                  </a:ext>
                </a:extLst>
              </p:cNvPr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C5D41C9-F2D7-D043-B455-B41E455DCC95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5A71E4CD-D8B5-C147-B78C-B3F9EDF71F11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42323825-D70B-244C-AF40-9954218AF7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14E88307-E8AC-6749-B399-5AE8E2CEB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FA517349-A518-A64E-955F-C4040C0A99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3B07E1EE-E6BC-BB4C-BBF4-F3F31AB73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C5F586A9-C85C-1641-9F38-6420AD12E0F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F56ECE4-A4BD-3445-97B0-171ADF0113D8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1F3B3EA-DDFE-7749-B599-A2493F801482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974070A-4166-124A-9C53-10F61D9969D7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FF1792D-040C-AE42-ACEA-AE4C509E7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C0114AB-E931-CC49-B152-07241C019AC2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28EF5678-65A3-F74C-A1D3-10649C203959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4017154C-154B-F24F-838C-C91CC2677D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9969441-8A64-3745-A8A7-48701DE3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F68420-5597-224B-9867-8746B14BA1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8663AAC-FD9A-C44F-98A8-1B896ACADBEF}"/>
                  </a:ext>
                </a:extLst>
              </p:cNvPr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4321368-47C1-BC48-8D3B-CA933A23A411}"/>
                  </a:ext>
                </a:extLst>
              </p:cNvPr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4758C213-D0A1-8948-BB66-4EA70ED71336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AF2A111-5B4A-5E44-9751-3A6175720E1C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B717ACF-9155-CC45-8E3B-E469F378B099}"/>
                  </a:ext>
                </a:extLst>
              </p:cNvPr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ED894A2-4FDC-BB45-9364-56473EAB9F18}"/>
                  </a:ext>
                </a:extLst>
              </p:cNvPr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76640D3-3C6E-0E41-A50B-894D12DEAC50}"/>
                  </a:ext>
                </a:extLst>
              </p:cNvPr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6B4F3B-0FC4-2040-A0E2-AEBB8DC9F2D4}"/>
                </a:ext>
              </a:extLst>
            </p:cNvPr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91BD41B-3546-8247-A9B4-8C62A7537989}"/>
              </a:ext>
            </a:extLst>
          </p:cNvPr>
          <p:cNvGrpSpPr/>
          <p:nvPr/>
        </p:nvGrpSpPr>
        <p:grpSpPr>
          <a:xfrm>
            <a:off x="5794239" y="3989665"/>
            <a:ext cx="6159907" cy="2518879"/>
            <a:chOff x="302642" y="4100392"/>
            <a:chExt cx="6693510" cy="251887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C6F7590-5E1F-854F-918A-B2A3BA28EB1E}"/>
                </a:ext>
              </a:extLst>
            </p:cNvPr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A6A88E-2F69-F641-860D-D93766A814AE}"/>
                  </a:ext>
                </a:extLst>
              </p:cNvPr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E021FA6-301C-6944-8D8E-93AE08C8E0BB}"/>
                    </a:ext>
                  </a:extLst>
                </p:cNvPr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7144848-E0FE-194E-AAF6-3AB9FF2CD798}"/>
                    </a:ext>
                  </a:extLst>
                </p:cNvPr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1CB1B56F-1E97-CB4A-B8F2-10DC4C79C5EE}"/>
                      </a:ext>
                    </a:extLst>
                  </p:cNvPr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33A4A787-9602-F547-9E5D-779675FBA4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5" name="TextBox 114">
                            <a:extLst>
                              <a:ext uri="{FF2B5EF4-FFF2-40B4-BE49-F238E27FC236}">
                                <a16:creationId xmlns:a16="http://schemas.microsoft.com/office/drawing/2014/main" id="{8C6F36C7-79E2-3443-B6A3-C117058CF1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6" name="Rectangle 115">
                        <a:extLst>
                          <a:ext uri="{FF2B5EF4-FFF2-40B4-BE49-F238E27FC236}">
                            <a16:creationId xmlns:a16="http://schemas.microsoft.com/office/drawing/2014/main" id="{D6E7F2EB-533F-EE4C-975C-FAEAA5794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7" name="Straight Arrow Connector 116">
                        <a:extLst>
                          <a:ext uri="{FF2B5EF4-FFF2-40B4-BE49-F238E27FC236}">
                            <a16:creationId xmlns:a16="http://schemas.microsoft.com/office/drawing/2014/main" id="{F9E3A7E7-FA1A-0D4C-B212-675093C48F3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8" name="TextBox 117">
                            <a:extLst>
                              <a:ext uri="{FF2B5EF4-FFF2-40B4-BE49-F238E27FC236}">
                                <a16:creationId xmlns:a16="http://schemas.microsoft.com/office/drawing/2014/main" id="{D437BFE4-8DAE-E649-8921-88D9F7EB4F3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E3EF2F86-9B50-5B44-90A1-6C69C992FD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79C315D0-9CB2-F147-A3B1-9B0F8CA950FC}"/>
                      </a:ext>
                    </a:extLst>
                  </p:cNvPr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792DB40F-7E9E-D044-8D17-52825C39FD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D43F719-2AB9-E34B-AF51-D52E7FF7C0B0}"/>
                      </a:ext>
                    </a:extLst>
                  </p:cNvPr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138E3512-6653-D940-BA0A-5D30A2D43A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4B716A89-CEB6-3E4A-A2F7-CB32F4C2380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6D3237A6-E59E-AF4E-9C9D-98A5060BAD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D234FC1E-C3D9-3B42-83FB-6474059512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5152F1D4-3D0E-FD40-9478-B6209F315E13}"/>
                      </a:ext>
                    </a:extLst>
                  </p:cNvPr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2EF4A189-2802-EB49-BABF-3E3A0700C673}"/>
                      </a:ext>
                    </a:extLst>
                  </p:cNvPr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5A93B285-EAC4-9240-84D7-0C84D0FCD915}"/>
                      </a:ext>
                    </a:extLst>
                  </p:cNvPr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E6EDE95-FB24-9B4D-81C3-F1BFABE814AD}"/>
                      </a:ext>
                    </a:extLst>
                  </p:cNvPr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3E32000E-A5EA-B241-B927-A494722E46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DBBDB876-C95C-C441-A17C-A2D4990738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13AB8218-6A57-1045-B694-9187161A7350}"/>
                      </a:ext>
                    </a:extLst>
                  </p:cNvPr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1EFBE2C-7349-7143-B200-AB510A6EEDBA}"/>
                  </a:ext>
                </a:extLst>
              </p:cNvPr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0C46657-E97B-364A-A78F-C44E768C547F}"/>
                      </a:ext>
                    </a:extLst>
                  </p:cNvPr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D8FF3B-920C-B440-9F04-2612FF5E50AB}"/>
                </a:ext>
              </a:extLst>
            </p:cNvPr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B8FF39B-E2B8-734E-8EA7-5131CBE163CD}"/>
                    </a:ext>
                  </a:extLst>
                </p:cNvPr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2125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6A67-BA07-0F47-BA7A-B1F54724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286297"/>
            <a:ext cx="10515600" cy="1325563"/>
          </a:xfrm>
        </p:spPr>
        <p:txBody>
          <a:bodyPr/>
          <a:lstStyle/>
          <a:p>
            <a:r>
              <a:rPr lang="en-US" dirty="0"/>
              <a:t>Bidirectional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C2A288-B92B-5241-95E4-4C070488B2DC}"/>
              </a:ext>
            </a:extLst>
          </p:cNvPr>
          <p:cNvGrpSpPr/>
          <p:nvPr/>
        </p:nvGrpSpPr>
        <p:grpSpPr>
          <a:xfrm>
            <a:off x="1466057" y="3429000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0A0247-1C85-9944-A66D-34F281FF5CB3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2E318B6-30C9-774C-BE13-F857495D1B48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CF4364-FA25-2C46-8D73-005052B37DE2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B27FA72-37C2-D849-BE81-0E42BD642CC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4890F25-AA8B-F340-A770-94A402B3E7EA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C7CEE11-B257-B54C-99B5-9310C83B8059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E084B7B-AE57-1948-817E-C668FDA24815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8A4E3BC-CACB-2E47-B110-4DEA37B5C4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BB9EE3EF-C541-5940-89FC-AE5B6BEF7EB0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DCE2831-E70B-CF4A-982C-7EB8FAA1B07B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EA975ECD-BA17-4A43-9822-CBD961364C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933D1102-AABA-8748-ADF5-7692EE213166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1FAEBB4-C3BA-C242-9AC2-3C516ADB4B09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90FDC402-36FF-E04F-8E9D-6766DA4958FA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EFD5D932-D387-9E40-A018-96662394CC6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C89503A7-443D-6547-8620-24C7EEB4ADE3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7BEEC139-C056-BB4A-9CD0-C25DF22A57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2D1CCFAE-477A-2641-B363-5ACA5A02FF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2A2DCA8-B21B-4E42-BAC9-A367F66DC86A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03DAAE39-A4F0-4D49-A3B7-FEFA6C3B2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1EA0D7C3-4FC6-BF4C-947C-CB85521A8D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719B1D8-580D-E74D-A38C-7ABD1CE51314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7BD721B-9413-AC44-AAA0-6824BBEF31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6ED963-0139-0646-ABE3-401FDAB77C12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645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5446-5D71-8340-83BC-F51652B4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59F285-D756-8B42-BF74-69A1AB92FB22}"/>
              </a:ext>
            </a:extLst>
          </p:cNvPr>
          <p:cNvGrpSpPr/>
          <p:nvPr/>
        </p:nvGrpSpPr>
        <p:grpSpPr>
          <a:xfrm>
            <a:off x="1623712" y="4265222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08F154-4516-8046-A408-F4C02A26B1DE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D1F7F01-C96C-3E44-954C-FBD0AF2484D4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E85F1CC-97AA-524A-9F94-BACE6E8A7E7B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CE0642A-5787-E94D-A276-62A93C14F59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066C00-AD23-5A47-A64D-D565EF1F4177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AC09BA6-63EB-A940-B4B8-14F9081EBA9C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EE270F9-CA30-624D-A516-85F9DD5A1F0F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29CDD14-5372-8F40-82FB-1372306701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AE61AA49-D64D-A74A-8572-750BA00252D2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50B1DFB-99EC-8242-B452-779B2FC8455A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A9D0D8AF-AAD3-264A-9955-7F3C704A3E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3FCE470-2EB4-CF4E-85B4-0D8B32839364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AC357A8-B4A6-5B46-8B2E-12DFB1E47247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8CC1F020-82EE-1B42-94E8-C9E5CB7B10B5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50127841-DD3C-ED4D-B4FD-25CA538C692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4943D597-89F1-344D-9BA4-AD121D108358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4F1270DA-AD35-914B-B829-4DC4FED1AD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4253CAC9-0720-834E-ABA1-654F6852EA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90E8942-160B-0344-A318-672B87902E2D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828D5C1-1A9A-6F40-9082-CD86247A43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A31A2379-D10D-2349-B0CA-9688AA3699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C6D7478-E923-5E43-9409-7C76EA564EF7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6FFBF181-CFBF-394F-AFE1-D32BBDE21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325504-E475-E948-950F-49476BF47FCA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3470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Transfer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6B76-BAFF-2C46-8BA0-EFCCBB9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transfer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1485-8C8F-AC45-B2DA-2AC57562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511446"/>
            <a:ext cx="5328845" cy="459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51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Recurrent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Why sequence models.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RNN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Bidirectional RNN and deep RNN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RNN Variations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LSTM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GRU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Transfer Learning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transfer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transfer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31812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25D1-07A7-0844-8CAB-DC4C51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transfer learning in NLP.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C6C6212-CEE9-E34A-B27A-4527A2A1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1775656"/>
            <a:ext cx="6529070" cy="33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131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attending.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6C72C-D536-844E-949E-0C7B7A6C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Recurrent Neural Networks</a:t>
            </a:r>
            <a:br>
              <a:rPr lang="en-US" dirty="0"/>
            </a:br>
            <a:r>
              <a:rPr lang="en-US" sz="2000" dirty="0"/>
              <a:t>Reference: Deep Learning chapter 10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E95D-4551-D24E-91CF-25E6C8D1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247138"/>
            <a:ext cx="10515600" cy="1168707"/>
          </a:xfrm>
        </p:spPr>
        <p:txBody>
          <a:bodyPr/>
          <a:lstStyle/>
          <a:p>
            <a:r>
              <a:rPr lang="en-US" dirty="0"/>
              <a:t>Some sequence problems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DDF8B-BCBF-FE47-8E0E-86192E925678}"/>
              </a:ext>
            </a:extLst>
          </p:cNvPr>
          <p:cNvSpPr txBox="1"/>
          <p:nvPr/>
        </p:nvSpPr>
        <p:spPr>
          <a:xfrm>
            <a:off x="807720" y="2026920"/>
            <a:ext cx="32156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Century Schoolbook" charset="0"/>
              </a:rPr>
              <a:t>Machine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2A6A7-A3CF-2B41-BF28-6E0822C707D4}"/>
              </a:ext>
            </a:extLst>
          </p:cNvPr>
          <p:cNvSpPr txBox="1"/>
          <p:nvPr/>
        </p:nvSpPr>
        <p:spPr>
          <a:xfrm>
            <a:off x="3878198" y="206186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entury Schoolbook" charset="0"/>
                <a:ea typeface="Century Schoolbook" charset="0"/>
                <a:cs typeface="Century Schoolbook" charset="0"/>
              </a:rPr>
              <a:t>我爱中国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9E04A-C795-9F44-963C-3BE9E2918976}"/>
              </a:ext>
            </a:extLst>
          </p:cNvPr>
          <p:cNvCxnSpPr>
            <a:cxnSpLocks/>
          </p:cNvCxnSpPr>
          <p:nvPr/>
        </p:nvCxnSpPr>
        <p:spPr>
          <a:xfrm>
            <a:off x="7125546" y="224392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25956A-BBFD-5D4F-969C-E6EFE5C156CA}"/>
              </a:ext>
            </a:extLst>
          </p:cNvPr>
          <p:cNvSpPr txBox="1"/>
          <p:nvPr/>
        </p:nvSpPr>
        <p:spPr>
          <a:xfrm>
            <a:off x="7978986" y="204387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1A58A-2CC6-DE45-8FA4-5AFEC7DA5239}"/>
              </a:ext>
            </a:extLst>
          </p:cNvPr>
          <p:cNvSpPr txBox="1"/>
          <p:nvPr/>
        </p:nvSpPr>
        <p:spPr>
          <a:xfrm>
            <a:off x="754273" y="2974407"/>
            <a:ext cx="297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10EFC-F80A-424E-BA4E-53287C0A4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4417" r="40431" b="17652"/>
          <a:stretch/>
        </p:blipFill>
        <p:spPr>
          <a:xfrm>
            <a:off x="4352181" y="2318625"/>
            <a:ext cx="2307699" cy="17573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8B31E-CD1A-9241-8165-D94AF37F6FEA}"/>
              </a:ext>
            </a:extLst>
          </p:cNvPr>
          <p:cNvCxnSpPr>
            <a:cxnSpLocks/>
          </p:cNvCxnSpPr>
          <p:nvPr/>
        </p:nvCxnSpPr>
        <p:spPr>
          <a:xfrm>
            <a:off x="7125546" y="305164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8ABB1A-9356-CE4D-8D73-AC2C5B856FC5}"/>
              </a:ext>
            </a:extLst>
          </p:cNvPr>
          <p:cNvSpPr txBox="1"/>
          <p:nvPr/>
        </p:nvSpPr>
        <p:spPr>
          <a:xfrm>
            <a:off x="7972532" y="2802778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0A403-0940-854B-B2B2-165F450B1DF9}"/>
              </a:ext>
            </a:extLst>
          </p:cNvPr>
          <p:cNvSpPr txBox="1"/>
          <p:nvPr/>
        </p:nvSpPr>
        <p:spPr>
          <a:xfrm>
            <a:off x="736282" y="39252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FED5-3D2A-6D4E-B5C3-1BA5D9722F91}"/>
              </a:ext>
            </a:extLst>
          </p:cNvPr>
          <p:cNvSpPr txBox="1"/>
          <p:nvPr/>
        </p:nvSpPr>
        <p:spPr>
          <a:xfrm>
            <a:off x="4754880" y="392522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15B42-23DC-C041-B607-72A143F3F71B}"/>
              </a:ext>
            </a:extLst>
          </p:cNvPr>
          <p:cNvCxnSpPr>
            <a:cxnSpLocks/>
          </p:cNvCxnSpPr>
          <p:nvPr/>
        </p:nvCxnSpPr>
        <p:spPr>
          <a:xfrm>
            <a:off x="7125546" y="410989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57686A-DD34-E245-BF97-B4805C21344F}"/>
              </a:ext>
            </a:extLst>
          </p:cNvPr>
          <p:cNvSpPr txBox="1"/>
          <p:nvPr/>
        </p:nvSpPr>
        <p:spPr>
          <a:xfrm>
            <a:off x="8972527" y="390775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90481-D6BF-4947-AFA0-FFE2BA67B7B7}"/>
              </a:ext>
            </a:extLst>
          </p:cNvPr>
          <p:cNvSpPr txBox="1"/>
          <p:nvPr/>
        </p:nvSpPr>
        <p:spPr>
          <a:xfrm>
            <a:off x="782450" y="4918434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DNA sequence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8AA0B-2C67-A14C-811C-6FD095747A92}"/>
              </a:ext>
            </a:extLst>
          </p:cNvPr>
          <p:cNvSpPr txBox="1"/>
          <p:nvPr/>
        </p:nvSpPr>
        <p:spPr>
          <a:xfrm>
            <a:off x="4500792" y="49341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AGCCCGGAACTAG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C22C84-AEC0-A14A-AA7E-397C7BA4EE98}"/>
              </a:ext>
            </a:extLst>
          </p:cNvPr>
          <p:cNvCxnSpPr>
            <a:cxnSpLocks/>
          </p:cNvCxnSpPr>
          <p:nvPr/>
        </p:nvCxnSpPr>
        <p:spPr>
          <a:xfrm>
            <a:off x="7140786" y="50425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F6CB29-4560-E144-A6FA-14A27A0AAA45}"/>
              </a:ext>
            </a:extLst>
          </p:cNvPr>
          <p:cNvSpPr txBox="1"/>
          <p:nvPr/>
        </p:nvSpPr>
        <p:spPr>
          <a:xfrm>
            <a:off x="8866121" y="482074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CCCGGAACT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987CC-DF9E-B74B-BB17-12978D132311}"/>
              </a:ext>
            </a:extLst>
          </p:cNvPr>
          <p:cNvSpPr txBox="1"/>
          <p:nvPr/>
        </p:nvSpPr>
        <p:spPr>
          <a:xfrm>
            <a:off x="727135" y="5878764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Sentiment classification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6030A264-245E-AC47-9A75-869780B21F74}"/>
              </a:ext>
            </a:extLst>
          </p:cNvPr>
          <p:cNvSpPr/>
          <p:nvPr/>
        </p:nvSpPr>
        <p:spPr>
          <a:xfrm>
            <a:off x="8876599" y="5794474"/>
            <a:ext cx="459726" cy="37835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3AEE76B7-671B-E64B-9E29-D451B98C6F0A}"/>
              </a:ext>
            </a:extLst>
          </p:cNvPr>
          <p:cNvSpPr/>
          <p:nvPr/>
        </p:nvSpPr>
        <p:spPr>
          <a:xfrm>
            <a:off x="9352838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3A5A7E6-EB93-1048-AA3F-E32AA728145D}"/>
              </a:ext>
            </a:extLst>
          </p:cNvPr>
          <p:cNvSpPr/>
          <p:nvPr/>
        </p:nvSpPr>
        <p:spPr>
          <a:xfrm>
            <a:off x="9829076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875FA901-0BDD-B14C-8DE4-C8A98DA0FAB8}"/>
              </a:ext>
            </a:extLst>
          </p:cNvPr>
          <p:cNvSpPr/>
          <p:nvPr/>
        </p:nvSpPr>
        <p:spPr>
          <a:xfrm>
            <a:off x="10305314" y="5794531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D9031D11-4C0D-8A44-9C0C-13E5913D7D4E}"/>
              </a:ext>
            </a:extLst>
          </p:cNvPr>
          <p:cNvSpPr/>
          <p:nvPr/>
        </p:nvSpPr>
        <p:spPr>
          <a:xfrm>
            <a:off x="10781553" y="5789227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42B0E8-5FC3-4C49-BBB5-DBA21B26253A}"/>
              </a:ext>
            </a:extLst>
          </p:cNvPr>
          <p:cNvCxnSpPr>
            <a:cxnSpLocks/>
          </p:cNvCxnSpPr>
          <p:nvPr/>
        </p:nvCxnSpPr>
        <p:spPr>
          <a:xfrm>
            <a:off x="7232226" y="60331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0549E3-A28E-154F-844B-553D5337D5B6}"/>
              </a:ext>
            </a:extLst>
          </p:cNvPr>
          <p:cNvSpPr txBox="1"/>
          <p:nvPr/>
        </p:nvSpPr>
        <p:spPr>
          <a:xfrm>
            <a:off x="4667179" y="5886561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这部电影一点也不好看。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3685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378440" cy="10064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FCN handle sequence problems.(1)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BE628-07E2-3F43-A5CA-48F5CD58281A}"/>
              </a:ext>
            </a:extLst>
          </p:cNvPr>
          <p:cNvSpPr txBox="1"/>
          <p:nvPr/>
        </p:nvSpPr>
        <p:spPr>
          <a:xfrm>
            <a:off x="838200" y="18256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F4BF2-686D-DE48-8AD0-777527B9620F}"/>
              </a:ext>
            </a:extLst>
          </p:cNvPr>
          <p:cNvSpPr txBox="1"/>
          <p:nvPr/>
        </p:nvSpPr>
        <p:spPr>
          <a:xfrm>
            <a:off x="4792748" y="1871792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09050-F3FB-B44C-855F-6D5CC2934D51}"/>
              </a:ext>
            </a:extLst>
          </p:cNvPr>
          <p:cNvCxnSpPr>
            <a:cxnSpLocks/>
          </p:cNvCxnSpPr>
          <p:nvPr/>
        </p:nvCxnSpPr>
        <p:spPr>
          <a:xfrm>
            <a:off x="7180643" y="2120095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3472ED-0CFD-3F49-87E6-21D5C9404AF2}"/>
              </a:ext>
            </a:extLst>
          </p:cNvPr>
          <p:cNvSpPr txBox="1"/>
          <p:nvPr/>
        </p:nvSpPr>
        <p:spPr>
          <a:xfrm>
            <a:off x="9027624" y="1917960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711878-9B0C-3543-BC9C-D82F854B5043}"/>
              </a:ext>
            </a:extLst>
          </p:cNvPr>
          <p:cNvSpPr txBox="1"/>
          <p:nvPr/>
        </p:nvSpPr>
        <p:spPr>
          <a:xfrm>
            <a:off x="838200" y="2627313"/>
            <a:ext cx="25755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Representations: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49B8D-2486-AC41-90FC-15551454AB05}"/>
              </a:ext>
            </a:extLst>
          </p:cNvPr>
          <p:cNvSpPr txBox="1"/>
          <p:nvPr/>
        </p:nvSpPr>
        <p:spPr>
          <a:xfrm>
            <a:off x="3614188" y="3429000"/>
            <a:ext cx="310665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X:    </a:t>
            </a:r>
            <a:r>
              <a:rPr lang="zh-CN" altLang="en-US" sz="2000" dirty="0"/>
              <a:t>李诞</a:t>
            </a:r>
            <a:r>
              <a:rPr lang="en-US" altLang="zh-CN" sz="2000" dirty="0"/>
              <a:t> / </a:t>
            </a:r>
            <a:r>
              <a:rPr lang="zh-CN" altLang="en-US" sz="2000" dirty="0"/>
              <a:t>转发</a:t>
            </a:r>
            <a:r>
              <a:rPr lang="en-US" altLang="zh-CN" sz="2000" dirty="0"/>
              <a:t>/ </a:t>
            </a:r>
            <a:r>
              <a:rPr lang="zh-CN" altLang="en-US" sz="2000" dirty="0"/>
              <a:t>杨超越。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FA5DF-5887-3940-9587-3B57F6E17372}"/>
              </a:ext>
            </a:extLst>
          </p:cNvPr>
          <p:cNvSpPr txBox="1"/>
          <p:nvPr/>
        </p:nvSpPr>
        <p:spPr>
          <a:xfrm>
            <a:off x="3638202" y="4344690"/>
            <a:ext cx="26065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Y:         1  /   0   /     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2FEB-30DF-154E-BA6E-E4D12D0D4D0D}"/>
              </a:ext>
            </a:extLst>
          </p:cNvPr>
          <p:cNvSpPr txBox="1"/>
          <p:nvPr/>
        </p:nvSpPr>
        <p:spPr>
          <a:xfrm>
            <a:off x="1082040" y="5394960"/>
            <a:ext cx="32613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One-hot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B9B740-A478-F24F-B558-074F9C25A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FFN handle sequence problems.(2)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6F5A3-DF7D-E24B-B426-E6B4A8F27955}"/>
              </a:ext>
            </a:extLst>
          </p:cNvPr>
          <p:cNvGrpSpPr/>
          <p:nvPr/>
        </p:nvGrpSpPr>
        <p:grpSpPr>
          <a:xfrm>
            <a:off x="2471857" y="1782128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1E3566-C829-034B-8A79-BE31A802CECF}"/>
                    </a:ext>
                  </a:extLst>
                </p:cNvPr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3F823B-1A57-0B4E-84A6-CF8F818EF28E}"/>
                    </a:ext>
                  </a:extLst>
                </p:cNvPr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882BB-6AAC-9246-86BA-E8B85C09D9B1}"/>
                    </a:ext>
                  </a:extLst>
                </p:cNvPr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928028-8C54-AD46-8C41-FF534F0477D0}"/>
                    </a:ext>
                  </a:extLst>
                </p:cNvPr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D37A5BF-0033-2C47-A6F7-B3BFFAA9890B}"/>
              </a:ext>
            </a:extLst>
          </p:cNvPr>
          <p:cNvSpPr/>
          <p:nvPr/>
        </p:nvSpPr>
        <p:spPr>
          <a:xfrm>
            <a:off x="5134984" y="2069151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C1030-2456-AD45-9897-6C5348B3E5FA}"/>
              </a:ext>
            </a:extLst>
          </p:cNvPr>
          <p:cNvSpPr/>
          <p:nvPr/>
        </p:nvSpPr>
        <p:spPr>
          <a:xfrm>
            <a:off x="7404419" y="2068442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9C43A4-B26F-E140-BA47-A02B89A640B8}"/>
              </a:ext>
            </a:extLst>
          </p:cNvPr>
          <p:cNvSpPr/>
          <p:nvPr/>
        </p:nvSpPr>
        <p:spPr>
          <a:xfrm>
            <a:off x="3703091" y="18936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F4D56D-C6AA-DD47-89A3-87E4DEDA3999}"/>
              </a:ext>
            </a:extLst>
          </p:cNvPr>
          <p:cNvSpPr/>
          <p:nvPr/>
        </p:nvSpPr>
        <p:spPr>
          <a:xfrm>
            <a:off x="3703091" y="258648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98930-8026-A34F-A364-896DFB3DE315}"/>
              </a:ext>
            </a:extLst>
          </p:cNvPr>
          <p:cNvSpPr/>
          <p:nvPr/>
        </p:nvSpPr>
        <p:spPr>
          <a:xfrm>
            <a:off x="3703091" y="411471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9D7C23-B715-574D-A244-75A766F8F3CC}"/>
              </a:ext>
            </a:extLst>
          </p:cNvPr>
          <p:cNvCxnSpPr/>
          <p:nvPr/>
        </p:nvCxnSpPr>
        <p:spPr>
          <a:xfrm>
            <a:off x="4217703" y="2063533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55D64-E49B-C740-8DD6-009E2966E6ED}"/>
              </a:ext>
            </a:extLst>
          </p:cNvPr>
          <p:cNvCxnSpPr/>
          <p:nvPr/>
        </p:nvCxnSpPr>
        <p:spPr>
          <a:xfrm flipV="1">
            <a:off x="4217703" y="3976102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B99F30-30A2-BF42-B702-83190FC8BF9B}"/>
              </a:ext>
            </a:extLst>
          </p:cNvPr>
          <p:cNvCxnSpPr/>
          <p:nvPr/>
        </p:nvCxnSpPr>
        <p:spPr>
          <a:xfrm>
            <a:off x="4223998" y="2804368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CB00C94-995D-C341-B158-D1561D32D75A}"/>
              </a:ext>
            </a:extLst>
          </p:cNvPr>
          <p:cNvSpPr/>
          <p:nvPr/>
        </p:nvSpPr>
        <p:spPr>
          <a:xfrm>
            <a:off x="9198426" y="1890280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296FE8-9CE8-814E-B40A-036C75E040EF}"/>
              </a:ext>
            </a:extLst>
          </p:cNvPr>
          <p:cNvSpPr/>
          <p:nvPr/>
        </p:nvSpPr>
        <p:spPr>
          <a:xfrm>
            <a:off x="9198426" y="26292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722338-45D7-844B-A8C7-D4A3D693B5E6}"/>
              </a:ext>
            </a:extLst>
          </p:cNvPr>
          <p:cNvSpPr/>
          <p:nvPr/>
        </p:nvSpPr>
        <p:spPr>
          <a:xfrm>
            <a:off x="9198426" y="402736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0E7005-A06C-A64D-83C9-BABB5D76FA2C}"/>
              </a:ext>
            </a:extLst>
          </p:cNvPr>
          <p:cNvCxnSpPr/>
          <p:nvPr/>
        </p:nvCxnSpPr>
        <p:spPr>
          <a:xfrm flipV="1">
            <a:off x="8125391" y="2210702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C34B09-0C0F-6F42-8495-15984F6EBE2B}"/>
              </a:ext>
            </a:extLst>
          </p:cNvPr>
          <p:cNvCxnSpPr/>
          <p:nvPr/>
        </p:nvCxnSpPr>
        <p:spPr>
          <a:xfrm flipV="1">
            <a:off x="8125391" y="2812178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B504E-850D-A746-9ACE-3E2158FE0ACD}"/>
              </a:ext>
            </a:extLst>
          </p:cNvPr>
          <p:cNvCxnSpPr/>
          <p:nvPr/>
        </p:nvCxnSpPr>
        <p:spPr>
          <a:xfrm>
            <a:off x="8125391" y="4083071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/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/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C6A12-A09A-1241-B479-33167AB4D5E5}"/>
              </a:ext>
            </a:extLst>
          </p:cNvPr>
          <p:cNvCxnSpPr>
            <a:cxnSpLocks/>
          </p:cNvCxnSpPr>
          <p:nvPr/>
        </p:nvCxnSpPr>
        <p:spPr>
          <a:xfrm>
            <a:off x="5574922" y="3292991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DB1DA1-9220-8C4C-A27B-E03EB9CF1A86}"/>
              </a:ext>
            </a:extLst>
          </p:cNvPr>
          <p:cNvCxnSpPr>
            <a:cxnSpLocks/>
          </p:cNvCxnSpPr>
          <p:nvPr/>
        </p:nvCxnSpPr>
        <p:spPr>
          <a:xfrm>
            <a:off x="6897853" y="3309158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2DD4ED-53F0-1840-AD2E-9BA081CD07B1}"/>
              </a:ext>
            </a:extLst>
          </p:cNvPr>
          <p:cNvSpPr txBox="1"/>
          <p:nvPr/>
        </p:nvSpPr>
        <p:spPr>
          <a:xfrm>
            <a:off x="788222" y="5565365"/>
            <a:ext cx="22068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Two problems: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7C68F-F5D7-CF4E-94DE-133992574890}"/>
              </a:ext>
            </a:extLst>
          </p:cNvPr>
          <p:cNvSpPr txBox="1"/>
          <p:nvPr/>
        </p:nvSpPr>
        <p:spPr>
          <a:xfrm>
            <a:off x="2733127" y="5623506"/>
            <a:ext cx="86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lengths in different examples.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2F8B3F-C4E7-134F-B657-15CED286A2EC}"/>
              </a:ext>
            </a:extLst>
          </p:cNvPr>
          <p:cNvSpPr txBox="1"/>
          <p:nvPr/>
        </p:nvSpPr>
        <p:spPr>
          <a:xfrm>
            <a:off x="2733127" y="6165298"/>
            <a:ext cx="795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</p:spTree>
    <p:extLst>
      <p:ext uri="{BB962C8B-B14F-4D97-AF65-F5344CB8AC3E}">
        <p14:creationId xmlns:p14="http://schemas.microsoft.com/office/powerpoint/2010/main" val="263030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9A4228-4604-CC45-8C94-D738906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Recurrent Neural Networks (1)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01C94ED-3A60-2048-8E53-1FC95F03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748"/>
            <a:ext cx="4566964" cy="40796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E3A16-118C-EE49-9983-6F6DD55DD2F9}"/>
                  </a:ext>
                </a:extLst>
              </p:cNvPr>
              <p:cNvSpPr txBox="1"/>
              <p:nvPr/>
            </p:nvSpPr>
            <p:spPr>
              <a:xfrm>
                <a:off x="5580994" y="1588748"/>
                <a:ext cx="4698124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CN" sz="2400" dirty="0"/>
                  <a:t>         Normal Neural Network</a:t>
                </a:r>
              </a:p>
              <a:p>
                <a:r>
                  <a:rPr lang="en-CN" sz="240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𝑏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E3A16-118C-EE49-9983-6F6DD55DD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94" y="1588748"/>
                <a:ext cx="4698124" cy="1200327"/>
              </a:xfrm>
              <a:prstGeom prst="rect">
                <a:avLst/>
              </a:prstGeom>
              <a:blipFill>
                <a:blip r:embed="rId3"/>
                <a:stretch>
                  <a:fillRect l="-2695" t="-3125"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51C6E-EB30-404E-89F0-729AF1F4EBF2}"/>
                  </a:ext>
                </a:extLst>
              </p:cNvPr>
              <p:cNvSpPr txBox="1"/>
              <p:nvPr/>
            </p:nvSpPr>
            <p:spPr>
              <a:xfrm>
                <a:off x="6219497" y="3628554"/>
                <a:ext cx="4566964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Simple Recurrent Neural Network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CN" sz="2400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𝑏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51C6E-EB30-404E-89F0-729AF1F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497" y="3628554"/>
                <a:ext cx="4566964" cy="1200327"/>
              </a:xfrm>
              <a:prstGeom prst="rect">
                <a:avLst/>
              </a:prstGeom>
              <a:blipFill>
                <a:blip r:embed="rId4"/>
                <a:stretch>
                  <a:fillRect l="-3056" t="-4211" b="-52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5065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1F30-3577-C640-A975-BED07FD2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Simple Recurent Neural Networks (2)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FA0013-C627-8D4F-A5EB-171208F6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86" y="1571516"/>
            <a:ext cx="7424613" cy="394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15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722</TotalTime>
  <Words>790</Words>
  <Application>Microsoft Macintosh PowerPoint</Application>
  <PresentationFormat>Widescreen</PresentationFormat>
  <Paragraphs>200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Schoolbook</vt:lpstr>
      <vt:lpstr>Office 主题​​</vt:lpstr>
      <vt:lpstr>Recurrent Neural Network Lesson-07</vt:lpstr>
      <vt:lpstr>Review</vt:lpstr>
      <vt:lpstr>overview</vt:lpstr>
      <vt:lpstr>Recurrent Neural Networks Reference: Deep Learning chapter 10</vt:lpstr>
      <vt:lpstr>Some sequence problems </vt:lpstr>
      <vt:lpstr>An example of using FCN handle sequence problems.(1)</vt:lpstr>
      <vt:lpstr>An example of using FFN handle sequence problems.(2)</vt:lpstr>
      <vt:lpstr>Recurrent Neural Networks (1)</vt:lpstr>
      <vt:lpstr>Simple Recurent Neural Networks (2)</vt:lpstr>
      <vt:lpstr>Standard Recurrent Neural Networks</vt:lpstr>
      <vt:lpstr>Backward propagation through time.</vt:lpstr>
      <vt:lpstr>Gradient vanishing and exploding. </vt:lpstr>
      <vt:lpstr>Test your understanding</vt:lpstr>
      <vt:lpstr>LSTM</vt:lpstr>
      <vt:lpstr>Step by step to long short term memory (1)</vt:lpstr>
      <vt:lpstr>Step by step to long short term memory (2)</vt:lpstr>
      <vt:lpstr>Step by step to long short term memory (3)</vt:lpstr>
      <vt:lpstr>Step by step to long short term memory (4)</vt:lpstr>
      <vt:lpstr>Step by step to long short term memory (5)</vt:lpstr>
      <vt:lpstr>Step by step to long short term memory (6)</vt:lpstr>
      <vt:lpstr>Step by step to long short term memory (7)</vt:lpstr>
      <vt:lpstr>Step by step to long short term memory (8)</vt:lpstr>
      <vt:lpstr>Gated Recurrent Unit (GRU) – a simplified LSTM</vt:lpstr>
      <vt:lpstr>Training and inference of RNN</vt:lpstr>
      <vt:lpstr>Several different RNN structures</vt:lpstr>
      <vt:lpstr>Bidirectional RNN</vt:lpstr>
      <vt:lpstr>Deep RNN</vt:lpstr>
      <vt:lpstr>Transfer Learning</vt:lpstr>
      <vt:lpstr>Intuition of transfer learning</vt:lpstr>
      <vt:lpstr>An example of transfer learning in NLP.</vt:lpstr>
      <vt:lpstr>Thanks for your attending.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35</cp:revision>
  <dcterms:created xsi:type="dcterms:W3CDTF">2019-08-30T07:45:14Z</dcterms:created>
  <dcterms:modified xsi:type="dcterms:W3CDTF">2020-02-23T00:24:22Z</dcterms:modified>
</cp:coreProperties>
</file>